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1777" r:id="rId2"/>
    <p:sldId id="256"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 id="1887" r:id="rId46"/>
    <p:sldId id="1888" r:id="rId47"/>
    <p:sldId id="1895" r:id="rId48"/>
    <p:sldId id="1824" r:id="rId49"/>
    <p:sldId id="1812" r:id="rId50"/>
    <p:sldId id="1821" r:id="rId51"/>
    <p:sldId id="1822" r:id="rId52"/>
    <p:sldId id="1823" r:id="rId53"/>
    <p:sldId id="1825" r:id="rId54"/>
    <p:sldId id="1836" r:id="rId55"/>
    <p:sldId id="1835" r:id="rId56"/>
    <p:sldId id="1837" r:id="rId57"/>
    <p:sldId id="1838" r:id="rId58"/>
    <p:sldId id="1839" r:id="rId59"/>
    <p:sldId id="1840" r:id="rId60"/>
    <p:sldId id="1845" r:id="rId61"/>
    <p:sldId id="1896" r:id="rId62"/>
    <p:sldId id="1897" r:id="rId63"/>
    <p:sldId id="1898" r:id="rId64"/>
    <p:sldId id="1899" r:id="rId65"/>
    <p:sldId id="1853" r:id="rId66"/>
    <p:sldId id="1855" r:id="rId67"/>
    <p:sldId id="1856" r:id="rId68"/>
    <p:sldId id="1900" r:id="rId69"/>
    <p:sldId id="1901" r:id="rId70"/>
    <p:sldId id="1902" r:id="rId71"/>
    <p:sldId id="1903" r:id="rId72"/>
    <p:sldId id="1904" r:id="rId73"/>
    <p:sldId id="1905" r:id="rId74"/>
    <p:sldId id="1906" r:id="rId75"/>
    <p:sldId id="1907" r:id="rId76"/>
    <p:sldId id="1908" r:id="rId77"/>
    <p:sldId id="1909" r:id="rId78"/>
    <p:sldId id="1910" r:id="rId79"/>
    <p:sldId id="1911" r:id="rId80"/>
    <p:sldId id="1912" r:id="rId81"/>
    <p:sldId id="1913" r:id="rId82"/>
    <p:sldId id="191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9216"/>
    <p:restoredTop sz="96327"/>
  </p:normalViewPr>
  <p:slideViewPr>
    <p:cSldViewPr snapToGrid="0" snapToObjects="1">
      <p:cViewPr varScale="1">
        <p:scale>
          <a:sx n="76" d="100"/>
          <a:sy n="76" d="100"/>
        </p:scale>
        <p:origin x="216" y="3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9/6/21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New York Times - </a:t>
            </a:r>
            <a:r>
              <a:rPr lang="en-US" sz="1200" b="0" i="0" u="none" strike="noStrike" kern="1200">
                <a:solidFill>
                  <a:schemeClr val="tx1"/>
                </a:solidFill>
                <a:effectLst/>
                <a:latin typeface="+mn-lt"/>
                <a:ea typeface="+mn-ea"/>
                <a:cs typeface="+mn-cs"/>
              </a:rPr>
              <a:t>July 13, 1958</a:t>
            </a:r>
            <a:r>
              <a:rPr lang="en-US" sz="1200" b="1" i="0" u="none" strike="noStrike" kern="1200" baseline="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Electronic 'Brain' Teaches Itself”</a:t>
            </a:r>
          </a:p>
          <a:p>
            <a:r>
              <a:rPr lang="en-US" sz="1200" b="0" i="0" u="none" strike="noStrike" kern="1200">
                <a:solidFill>
                  <a:schemeClr val="tx1"/>
                </a:solidFill>
                <a:effectLst/>
                <a:latin typeface="+mn-lt"/>
                <a:ea typeface="+mn-ea"/>
                <a:cs typeface="+mn-cs"/>
              </a:rPr>
              <a:t>The Navy last week demonstrated the embryo of an electronic computer named the Perceptron which, when completed in about a year, is expected to be the first non-living mechanism able to "perceive, recognize and identify its surroundings without human training or control."</a:t>
            </a:r>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936027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252757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a:p>
          <a:p>
            <a:r>
              <a:rPr lang="en-US" sz="1200" kern="120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a:p>
          <a:p>
            <a:endParaRPr lang="en-US"/>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9247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153568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To understand the similarity to the perceptron model, suppose </a:t>
            </a:r>
            <a:r>
              <a:rPr lang="en-US" sz="1200" b="0" i="0" u="none" strike="noStrike" kern="1200" err="1">
                <a:solidFill>
                  <a:schemeClr val="tx1"/>
                </a:solidFill>
                <a:effectLst/>
                <a:latin typeface="Arial" charset="0"/>
                <a:ea typeface="+mn-ea"/>
                <a:cs typeface="+mn-cs"/>
              </a:rPr>
              <a:t>z≡w⋅x+bz≡w⋅x+b</a:t>
            </a:r>
            <a:r>
              <a:rPr lang="en-US" sz="1200" b="0" i="0" u="none" strike="noStrike" kern="1200">
                <a:solidFill>
                  <a:schemeClr val="tx1"/>
                </a:solidFill>
                <a:effectLst/>
                <a:latin typeface="Arial" charset="0"/>
                <a:ea typeface="+mn-ea"/>
                <a:cs typeface="+mn-cs"/>
              </a:rPr>
              <a:t> is a large positive number. Then e^−z≈00 and so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(z)≈1. In other words,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Then e^−z→∞, and </a:t>
            </a:r>
            <a:r>
              <a:rPr lang="en-US" sz="1200" b="0" i="0" u="none" strike="noStrike" kern="1200" err="1">
                <a:solidFill>
                  <a:schemeClr val="tx1"/>
                </a:solidFill>
                <a:effectLst/>
                <a:latin typeface="Arial" charset="0"/>
                <a:ea typeface="+mn-ea"/>
                <a:cs typeface="+mn-cs"/>
              </a:rPr>
              <a:t>σ</a:t>
            </a:r>
            <a:r>
              <a:rPr lang="en-US" sz="1200" b="0" i="0" u="none" strike="noStrike" kern="1200">
                <a:solidFill>
                  <a:schemeClr val="tx1"/>
                </a:solidFill>
                <a:effectLst/>
                <a:latin typeface="Arial" charset="0"/>
                <a:ea typeface="+mn-ea"/>
                <a:cs typeface="+mn-cs"/>
              </a:rPr>
              <a:t>(z)≈00. So when z=</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err="1">
                <a:solidFill>
                  <a:schemeClr val="tx1"/>
                </a:solidFill>
                <a:effectLst/>
                <a:latin typeface="Arial" charset="0"/>
                <a:ea typeface="+mn-ea"/>
                <a:cs typeface="+mn-cs"/>
              </a:rPr>
              <a:t>w⋅x+b</a:t>
            </a:r>
            <a:r>
              <a:rPr lang="en-US" sz="1200" b="0" i="0" u="none" strike="noStrike" kern="1200">
                <a:solidFill>
                  <a:schemeClr val="tx1"/>
                </a:solidFill>
                <a:effectLst/>
                <a:latin typeface="Arial" charset="0"/>
                <a:ea typeface="+mn-ea"/>
                <a:cs typeface="+mn-cs"/>
              </a:rPr>
              <a:t> is of modest size that there's much deviation from the perceptron model.</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3895890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Arial" charset="0"/>
                <a:ea typeface="+mn-ea"/>
                <a:cs typeface="+mn-cs"/>
              </a:rPr>
              <a:t>where the sum is over all the weights,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a:t>
            </a:r>
            <a:r>
              <a:rPr lang="en-US" sz="1200" b="0" i="0" u="none" strike="noStrike" kern="1200" baseline="0">
                <a:solidFill>
                  <a:schemeClr val="tx1"/>
                </a:solidFill>
                <a:effectLst/>
                <a:latin typeface="Arial" charset="0"/>
                <a:ea typeface="+mn-ea"/>
                <a:cs typeface="+mn-cs"/>
              </a:rPr>
              <a:t> bias b </a:t>
            </a:r>
            <a:r>
              <a:rPr lang="en-US" sz="1200" b="0" i="0" u="none" strike="noStrike" kern="1200">
                <a:solidFill>
                  <a:schemeClr val="tx1"/>
                </a:solidFill>
                <a:effectLst/>
                <a:latin typeface="Arial" charset="0"/>
                <a:ea typeface="+mn-ea"/>
                <a:cs typeface="+mn-cs"/>
              </a:rPr>
              <a:t>and ∂output/∂</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is the partial derivative of the output with respect to </a:t>
            </a:r>
            <a:r>
              <a:rPr lang="en-US" sz="1200" b="0" i="0" u="none" strike="noStrike" kern="1200" err="1">
                <a:solidFill>
                  <a:schemeClr val="tx1"/>
                </a:solidFill>
                <a:effectLst/>
                <a:latin typeface="Arial" charset="0"/>
                <a:ea typeface="+mn-ea"/>
                <a:cs typeface="+mn-cs"/>
              </a:rPr>
              <a:t>wj</a:t>
            </a:r>
            <a:r>
              <a:rPr lang="en-US" sz="1200" b="0" i="0" u="none" strike="noStrike" kern="1200">
                <a:solidFill>
                  <a:schemeClr val="tx1"/>
                </a:solidFill>
                <a:effectLst/>
                <a:latin typeface="Arial" charset="0"/>
                <a:ea typeface="+mn-ea"/>
                <a:cs typeface="+mn-cs"/>
              </a:rPr>
              <a:t>. And ∂output/∂b denote </a:t>
            </a:r>
            <a:r>
              <a:rPr lang="en-US" sz="1200" b="0" i="0" u="none" strike="noStrike" kern="1200" baseline="0">
                <a:solidFill>
                  <a:schemeClr val="tx1"/>
                </a:solidFill>
                <a:effectLst/>
                <a:latin typeface="Arial" charset="0"/>
                <a:ea typeface="+mn-ea"/>
                <a:cs typeface="+mn-cs"/>
              </a:rPr>
              <a:t> </a:t>
            </a:r>
            <a:r>
              <a:rPr lang="en-US" sz="1200" b="0" i="0" u="none" strike="noStrike" kern="1200">
                <a:solidFill>
                  <a:schemeClr val="tx1"/>
                </a:solidFill>
                <a:effectLst/>
                <a:latin typeface="Arial" charset="0"/>
                <a:ea typeface="+mn-ea"/>
                <a:cs typeface="+mn-cs"/>
              </a:rPr>
              <a:t>partial derivative of the output with respect  b.</a:t>
            </a:r>
          </a:p>
          <a:p>
            <a:endParaRPr lang="en-US" sz="1200" b="0" i="0" u="none" strike="noStrike" kern="1200">
              <a:solidFill>
                <a:schemeClr val="tx1"/>
              </a:solidFill>
              <a:effectLst/>
              <a:latin typeface="Arial" charset="0"/>
              <a:ea typeface="+mn-ea"/>
              <a:cs typeface="+mn-cs"/>
            </a:endParaRPr>
          </a:p>
          <a:p>
            <a:r>
              <a:rPr lang="en-US" sz="1200" b="0" i="0" u="none" strike="noStrike" kern="120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err="1">
                <a:solidFill>
                  <a:schemeClr val="tx1"/>
                </a:solidFill>
                <a:effectLst/>
                <a:latin typeface="Arial" charset="0"/>
                <a:ea typeface="+mn-ea"/>
                <a:cs typeface="+mn-cs"/>
              </a:rPr>
              <a:t>behaviour</a:t>
            </a:r>
            <a:r>
              <a:rPr lang="en-US" sz="1200" b="0" i="0" u="none" strike="noStrike" kern="1200">
                <a:solidFill>
                  <a:schemeClr val="tx1"/>
                </a:solidFill>
                <a:effectLst/>
                <a:latin typeface="Arial" charset="0"/>
                <a:ea typeface="+mn-ea"/>
                <a:cs typeface="+mn-cs"/>
              </a:rPr>
              <a:t> as </a:t>
            </a:r>
            <a:r>
              <a:rPr lang="en-US" sz="1200" b="0" i="0" u="none" strike="noStrike" kern="1200" err="1">
                <a:solidFill>
                  <a:schemeClr val="tx1"/>
                </a:solidFill>
                <a:effectLst/>
                <a:latin typeface="Arial" charset="0"/>
                <a:ea typeface="+mn-ea"/>
                <a:cs typeface="+mn-cs"/>
              </a:rPr>
              <a:t>perceptrons</a:t>
            </a:r>
            <a:r>
              <a:rPr lang="en-US" sz="1200" b="0" i="0" u="none" strike="noStrike" kern="1200">
                <a:solidFill>
                  <a:schemeClr val="tx1"/>
                </a:solidFill>
                <a:effectLst/>
                <a:latin typeface="Arial" charset="0"/>
                <a:ea typeface="+mn-ea"/>
                <a:cs typeface="+mn-cs"/>
              </a:rPr>
              <a:t>, they make it much easier to figure out how changing the weights and biases will change the output.</a:t>
            </a:r>
          </a:p>
          <a:p>
            <a:br>
              <a:rPr lang="en-US"/>
            </a:br>
            <a:endParaRPr lang="en-US"/>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847730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activation functions have different properties that make them useful for differ- </a:t>
            </a:r>
            <a:r>
              <a:rPr lang="en-US" sz="1200" kern="1200" dirty="0" err="1">
                <a:solidFill>
                  <a:schemeClr val="tx1"/>
                </a:solidFill>
                <a:effectLst/>
                <a:latin typeface="+mn-lt"/>
                <a:ea typeface="+mn-ea"/>
                <a:cs typeface="+mn-cs"/>
              </a:rPr>
              <a:t>ent</a:t>
            </a:r>
            <a:r>
              <a:rPr lang="en-US" sz="1200" kern="1200" dirty="0">
                <a:solidFill>
                  <a:schemeClr val="tx1"/>
                </a:solidFill>
                <a:effectLst/>
                <a:latin typeface="+mn-lt"/>
                <a:ea typeface="+mn-ea"/>
                <a:cs typeface="+mn-cs"/>
              </a:rPr>
              <a:t> language applications or network architectures. For example the rectifier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has nice properties that result from it being very close to linear. In the sigmoid or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0"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which causes problems for learning. Rectifiers don’t have this problem, since the output of values close to 1 also approaches 1 in a nice gentle linear way. By contrast, the </a:t>
            </a:r>
            <a:r>
              <a:rPr lang="en-US" sz="1200" kern="1200" dirty="0" err="1">
                <a:solidFill>
                  <a:schemeClr val="tx1"/>
                </a:solidFill>
                <a:effectLst/>
                <a:latin typeface="+mn-lt"/>
                <a:ea typeface="+mn-ea"/>
                <a:cs typeface="+mn-cs"/>
              </a:rPr>
              <a:t>tanh</a:t>
            </a:r>
            <a:r>
              <a:rPr lang="en-US" sz="1200" kern="1200" dirty="0">
                <a:solidFill>
                  <a:schemeClr val="tx1"/>
                </a:solidFill>
                <a:effectLst/>
                <a:latin typeface="+mn-lt"/>
                <a:ea typeface="+mn-ea"/>
                <a:cs typeface="+mn-cs"/>
              </a:rPr>
              <a:t> function has the nice properties of being smoothly differentiable and mapping outlier values toward the mean.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3012572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8572668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7692434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6343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35118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038693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4142887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021892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464130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3897110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216409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40990081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076435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2499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93506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753459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692928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7139669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19717157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522416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3434822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997525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82</a:t>
            </a:fld>
            <a:endParaRPr lang="en-US"/>
          </a:p>
        </p:txBody>
      </p:sp>
    </p:spTree>
    <p:extLst>
      <p:ext uri="{BB962C8B-B14F-4D97-AF65-F5344CB8AC3E}">
        <p14:creationId xmlns:p14="http://schemas.microsoft.com/office/powerpoint/2010/main" val="128622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9/6/21</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3.xml"/><Relationship Id="rId4" Type="http://schemas.openxmlformats.org/officeDocument/2006/relationships/image" Target="../media/image17.emf"/></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4.xml"/><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2.tiff"/></Relationships>
</file>

<file path=ppt/slides/_rels/slide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2.emf"/></Relationships>
</file>

<file path=ppt/slides/_rels/slide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4.tiff"/></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tiff"/><Relationship Id="rId5" Type="http://schemas.openxmlformats.org/officeDocument/2006/relationships/image" Target="../media/image51.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NULL"/></Relationships>
</file>

<file path=ppt/slides/_rels/slide7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61.emf"/><Relationship Id="rId7"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Module 13: 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188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1640472049"/>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xmlns="">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60261795"/>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sz="1800" b="0" i="0" u="none" strike="noStrike" kern="1200" dirty="0">
                          <a:solidFill>
                            <a:schemeClr val="dk1"/>
                          </a:solidFill>
                          <a:effectLst/>
                          <a:latin typeface="+mn-lt"/>
                          <a:ea typeface="+mn-ea"/>
                          <a:cs typeface="+mn-cs"/>
                        </a:rPr>
                        <a:t>2.905</a:t>
                      </a:r>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0.1</a:t>
                      </a:r>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77276"/>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77276"/>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03372"/>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xmlns:a14="http://schemas.microsoft.com/office/drawing/2010/main">
        <mc:Choice Requires="a14">
          <p:sp>
            <p:nvSpPr>
              <p:cNvPr id="30" name="Rectangle 29"/>
              <p:cNvSpPr/>
              <p:nvPr/>
            </p:nvSpPr>
            <p:spPr>
              <a:xfrm>
                <a:off x="4331524" y="5740141"/>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40141"/>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346959" y="6118772"/>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346959" y="6118772"/>
                <a:ext cx="6336030" cy="369332"/>
              </a:xfrm>
              <a:prstGeom prst="rect">
                <a:avLst/>
              </a:prstGeom>
              <a:blipFill>
                <a:blip r:embed="rId5"/>
                <a:stretch>
                  <a:fillRect b="-16667"/>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0BFFD167-87A7-5045-ACCF-66F35F33C9B4}"/>
              </a:ext>
            </a:extLst>
          </p:cNvPr>
          <p:cNvGrpSpPr/>
          <p:nvPr/>
        </p:nvGrpSpPr>
        <p:grpSpPr>
          <a:xfrm>
            <a:off x="2346959" y="2947703"/>
            <a:ext cx="7863841" cy="1517800"/>
            <a:chOff x="2346959" y="2947703"/>
            <a:chExt cx="7863841" cy="1517800"/>
          </a:xfrm>
        </p:grpSpPr>
        <p:sp>
          <p:nvSpPr>
            <p:cNvPr id="33" name="Oval 32">
              <a:extLst>
                <a:ext uri="{FF2B5EF4-FFF2-40B4-BE49-F238E27FC236}">
                  <a16:creationId xmlns:a16="http://schemas.microsoft.com/office/drawing/2014/main" id="{9E0CA1EB-65F9-3243-97DD-6C43B7D855A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1FDA0C8-1006-464D-A31D-C8540CFF66DE}"/>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F3CF366-168E-6A4A-8335-D5EE04A9B3F6}"/>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AC56616-1454-9B49-A300-E26E45B7C38B}"/>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66696F8A-8FEF-5A4B-841B-EB26725E4073}"/>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BF7B2329-93E0-E542-BE59-7C00515B8861}"/>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8030005-9DBE-B44C-BE4F-E5235991A537}"/>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8CCFAE5-EE93-6344-80E1-9AF54E167318}"/>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6AAE7BFC-B764-B649-81E7-6C402F09B0BF}"/>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ontent Placeholder 2">
              <a:extLst>
                <a:ext uri="{FF2B5EF4-FFF2-40B4-BE49-F238E27FC236}">
                  <a16:creationId xmlns:a16="http://schemas.microsoft.com/office/drawing/2014/main" id="{12CDF9E4-7A09-6D43-ACF7-2EAA236EE18B}"/>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26" name="Rectangle 25"/>
              <p:cNvSpPr/>
              <p:nvPr/>
            </p:nvSpPr>
            <p:spPr>
              <a:xfrm>
                <a:off x="3150871" y="528899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3150871" y="528899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71509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xmlns:a14="http://schemas.microsoft.com/office/drawing/2010/main">
        <mc:Choice Requires="a14">
          <p:sp>
            <p:nvSpPr>
              <p:cNvPr id="30" name="Rectangle 29"/>
              <p:cNvSpPr/>
              <p:nvPr/>
            </p:nvSpPr>
            <p:spPr>
              <a:xfrm>
                <a:off x="4331524" y="575186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xmlns="">
          <p:sp>
            <p:nvSpPr>
              <p:cNvPr id="30" name="Rectangle 29"/>
              <p:cNvSpPr>
                <a:spLocks noRot="1" noChangeAspect="1" noMove="1" noResize="1" noEditPoints="1" noAdjustHandles="1" noChangeArrowheads="1" noChangeShapeType="1" noTextEdit="1"/>
              </p:cNvSpPr>
              <p:nvPr/>
            </p:nvSpPr>
            <p:spPr>
              <a:xfrm>
                <a:off x="4331524" y="5751864"/>
                <a:ext cx="6336030" cy="369332"/>
              </a:xfrm>
              <a:prstGeom prst="rect">
                <a:avLst/>
              </a:prstGeom>
              <a:blipFill>
                <a:blip r:embed="rId4"/>
                <a:stretch>
                  <a:fillRect t="-10345" b="-275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657600" y="607200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3657600" y="607200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grpSp>
        <p:nvGrpSpPr>
          <p:cNvPr id="20" name="Group 19">
            <a:extLst>
              <a:ext uri="{FF2B5EF4-FFF2-40B4-BE49-F238E27FC236}">
                <a16:creationId xmlns:a16="http://schemas.microsoft.com/office/drawing/2014/main" id="{C5AFF469-8154-C045-A432-DAAD2B7F4FEF}"/>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8AECE06E-C9A3-BE4F-8965-EFA4A9AF8A63}"/>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C84AF5-DA88-C54D-9B11-56B440B160E1}"/>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30608-6CAD-FC45-9721-87A99E653E72}"/>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2E73887-CE9C-5A45-A358-EF55E37908C4}"/>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DD5761A6-A7B0-0E45-B784-97B84F4A2C10}"/>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64898307-5C34-2647-91F9-F1EF857266E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EB75E65B-BB65-F349-BB25-6BAF48258142}"/>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2C3F2637-D95A-E145-B2D8-93325A64CE96}"/>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FAFB660-55A4-C146-8F5B-03DAD0C4B5C2}"/>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E5EFB708-432B-7244-A2B8-B505B4C4BC34}"/>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p:txBody>
        </p:sp>
      </p:gr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mc:AlternateContent xmlns:mc="http://schemas.openxmlformats.org/markup-compatibility/2006" xmlns:a14="http://schemas.microsoft.com/office/drawing/2010/main">
        <mc:Choice Requires="a14">
          <p:sp>
            <p:nvSpPr>
              <p:cNvPr id="31" name="Rectangle 30"/>
              <p:cNvSpPr/>
              <p:nvPr/>
            </p:nvSpPr>
            <p:spPr>
              <a:xfrm>
                <a:off x="7499985" y="5938762"/>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7499985" y="5938762"/>
                <a:ext cx="6336030" cy="369332"/>
              </a:xfrm>
              <a:prstGeom prst="rect">
                <a:avLst/>
              </a:prstGeom>
              <a:blipFill>
                <a:blip r:embed="rId3"/>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3279065" y="5938762"/>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3279065" y="5938762"/>
                <a:ext cx="2444900" cy="369332"/>
              </a:xfrm>
              <a:prstGeom prst="rect">
                <a:avLst/>
              </a:prstGeom>
              <a:blipFill>
                <a:blip r:embed="rId4"/>
                <a:stretch>
                  <a:fillRect b="-16667"/>
                </a:stretch>
              </a:blipFill>
            </p:spPr>
            <p:txBody>
              <a:bodyPr/>
              <a:lstStyle/>
              <a:p>
                <a:r>
                  <a:rPr lang="en-US">
                    <a:noFill/>
                  </a:rPr>
                  <a:t> </a:t>
                </a:r>
              </a:p>
            </p:txBody>
          </p:sp>
        </mc:Fallback>
      </mc:AlternateContent>
      <p:sp>
        <p:nvSpPr>
          <p:cNvPr id="16" name="TextBox 15"/>
          <p:cNvSpPr txBox="1"/>
          <p:nvPr/>
        </p:nvSpPr>
        <p:spPr>
          <a:xfrm>
            <a:off x="3123976" y="4961955"/>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4961954"/>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grpSp>
        <p:nvGrpSpPr>
          <p:cNvPr id="20" name="Group 19">
            <a:extLst>
              <a:ext uri="{FF2B5EF4-FFF2-40B4-BE49-F238E27FC236}">
                <a16:creationId xmlns:a16="http://schemas.microsoft.com/office/drawing/2014/main" id="{8197E820-9671-7647-882A-DEA7AE7C2DC6}"/>
              </a:ext>
            </a:extLst>
          </p:cNvPr>
          <p:cNvGrpSpPr/>
          <p:nvPr/>
        </p:nvGrpSpPr>
        <p:grpSpPr>
          <a:xfrm>
            <a:off x="2346959" y="2947703"/>
            <a:ext cx="7863841" cy="1517800"/>
            <a:chOff x="2346959" y="2947703"/>
            <a:chExt cx="7863841" cy="1517800"/>
          </a:xfrm>
        </p:grpSpPr>
        <p:sp>
          <p:nvSpPr>
            <p:cNvPr id="21" name="Oval 20">
              <a:extLst>
                <a:ext uri="{FF2B5EF4-FFF2-40B4-BE49-F238E27FC236}">
                  <a16:creationId xmlns:a16="http://schemas.microsoft.com/office/drawing/2014/main" id="{30463716-8A43-4A48-BD7A-46A1B4D06A60}"/>
                </a:ext>
              </a:extLst>
            </p:cNvPr>
            <p:cNvSpPr/>
            <p:nvPr/>
          </p:nvSpPr>
          <p:spPr>
            <a:xfrm>
              <a:off x="7347309" y="3523435"/>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EFC49F-2280-054D-A26A-811ED55D5444}"/>
                </a:ext>
              </a:extLst>
            </p:cNvPr>
            <p:cNvSpPr/>
            <p:nvPr/>
          </p:nvSpPr>
          <p:spPr>
            <a:xfrm>
              <a:off x="9226060" y="3811303"/>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7A6426-7BF8-3449-AC00-0DE2F9EFDD6D}"/>
                </a:ext>
              </a:extLst>
            </p:cNvPr>
            <p:cNvSpPr/>
            <p:nvPr/>
          </p:nvSpPr>
          <p:spPr>
            <a:xfrm>
              <a:off x="5161188" y="4111868"/>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DB32728-AA2F-FD47-8349-8C007C043350}"/>
                </a:ext>
              </a:extLst>
            </p:cNvPr>
            <p:cNvSpPr/>
            <p:nvPr/>
          </p:nvSpPr>
          <p:spPr>
            <a:xfrm>
              <a:off x="5892707" y="2985803"/>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32733FB-5264-A243-B8DD-DC2892AAC55F}"/>
                </a:ext>
              </a:extLst>
            </p:cNvPr>
            <p:cNvSpPr/>
            <p:nvPr/>
          </p:nvSpPr>
          <p:spPr>
            <a:xfrm>
              <a:off x="2386963" y="3260969"/>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AC72BD57-5C12-A249-B9BC-FD3C25504A0C}"/>
                </a:ext>
              </a:extLst>
            </p:cNvPr>
            <p:cNvSpPr/>
            <p:nvPr/>
          </p:nvSpPr>
          <p:spPr>
            <a:xfrm>
              <a:off x="6008912" y="3248269"/>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263B939B-324B-8F46-A681-DDC5F0DFCBF0}"/>
                </a:ext>
              </a:extLst>
            </p:cNvPr>
            <p:cNvSpPr/>
            <p:nvPr/>
          </p:nvSpPr>
          <p:spPr>
            <a:xfrm>
              <a:off x="2666999" y="3523435"/>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1E0106F2-965B-2849-BF9A-8DD818E9B274}"/>
                </a:ext>
              </a:extLst>
            </p:cNvPr>
            <p:cNvSpPr/>
            <p:nvPr/>
          </p:nvSpPr>
          <p:spPr>
            <a:xfrm>
              <a:off x="9624059" y="3248269"/>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D8301C92-DE73-EC4E-A42C-F991AAF6C8BA}"/>
                </a:ext>
              </a:extLst>
            </p:cNvPr>
            <p:cNvSpPr/>
            <p:nvPr/>
          </p:nvSpPr>
          <p:spPr>
            <a:xfrm>
              <a:off x="2801814" y="2967212"/>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C98BF587-1D8A-6541-86A6-916F679E039E}"/>
                </a:ext>
              </a:extLst>
            </p:cNvPr>
            <p:cNvSpPr txBox="1">
              <a:spLocks/>
            </p:cNvSpPr>
            <p:nvPr/>
          </p:nvSpPr>
          <p:spPr>
            <a:xfrm>
              <a:off x="2346959" y="2947703"/>
              <a:ext cx="7863841" cy="1517800"/>
            </a:xfrm>
            <a:prstGeom prst="rect">
              <a:avLst/>
            </a:prstGeom>
            <a:ln w="38100">
              <a:solidFill>
                <a:schemeClr val="accent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xmlns="">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D3E2EA-E91F-4483-A264-3CCF47100F04}"/>
                  </a:ext>
                </a:extLst>
              </p:cNvPr>
              <p:cNvSpPr txBox="1"/>
              <p:nvPr/>
            </p:nvSpPr>
            <p:spPr>
              <a:xfrm>
                <a:off x="3276601" y="2244954"/>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xmlns="">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244954"/>
                <a:ext cx="4507901" cy="1008225"/>
              </a:xfrm>
              <a:prstGeom prst="rect">
                <a:avLst/>
              </a:prstGeom>
              <a:blipFill>
                <a:blip r:embed="rId3"/>
                <a:stretch>
                  <a:fillRect l="-1127" t="-119753" r="-1972" b="-180247"/>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xmlns="">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xmlns="">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endParaRPr lang="en-US" dirty="0"/>
          </a:p>
          <a:p>
            <a:r>
              <a:rPr lang="en-US" dirty="0"/>
              <a:t>The gradient for multiple data points is the sum of the individual gradients: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xmlns="">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xmlns="">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61F753-19E0-47B7-BAEC-B7E34AF7B7DE}"/>
                  </a:ext>
                </a:extLst>
              </p:cNvPr>
              <p:cNvSpPr txBox="1"/>
              <p:nvPr/>
            </p:nvSpPr>
            <p:spPr>
              <a:xfrm>
                <a:off x="4005326" y="1975864"/>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xmlns="">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4005326" y="1975864"/>
                <a:ext cx="3742819" cy="684098"/>
              </a:xfrm>
              <a:prstGeom prst="rect">
                <a:avLst/>
              </a:prstGeom>
              <a:blipFill>
                <a:blip r:embed="rId3"/>
                <a:stretch>
                  <a:fillRect l="-1014" r="-338"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7A294-BDE1-411F-8CFC-2420CE2166B0}"/>
                  </a:ext>
                </a:extLst>
              </p:cNvPr>
              <p:cNvSpPr txBox="1"/>
              <p:nvPr/>
            </p:nvSpPr>
            <p:spPr>
              <a:xfrm>
                <a:off x="2021166" y="4325815"/>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xmlns="">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6" y="4325815"/>
                <a:ext cx="8149667" cy="1383136"/>
              </a:xfrm>
              <a:prstGeom prst="rect">
                <a:avLst/>
              </a:prstGeom>
              <a:blipFill>
                <a:blip r:embed="rId4"/>
                <a:stretch>
                  <a:fillRect l="-935" b="-3636"/>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E3E1427-985B-4863-BE37-BFC0C8D50EC0}"/>
                  </a:ext>
                </a:extLst>
              </p:cNvPr>
              <p:cNvSpPr txBox="1"/>
              <p:nvPr/>
            </p:nvSpPr>
            <p:spPr>
              <a:xfrm>
                <a:off x="3464171" y="2444884"/>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xmlns="">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464171" y="2444884"/>
                <a:ext cx="3912481" cy="984116"/>
              </a:xfrm>
              <a:prstGeom prst="rect">
                <a:avLst/>
              </a:prstGeom>
              <a:blipFill>
                <a:blip r:embed="rId3"/>
                <a:stretch>
                  <a:fillRect l="-1294" t="-1266" b="-10127"/>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EDE5E7-D20F-4413-A3A7-D4DB98EF05CC}"/>
                  </a:ext>
                </a:extLst>
              </p:cNvPr>
              <p:cNvSpPr txBox="1"/>
              <p:nvPr/>
            </p:nvSpPr>
            <p:spPr>
              <a:xfrm>
                <a:off x="3767821" y="3745465"/>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xmlns="">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767821" y="3745465"/>
                <a:ext cx="3779304" cy="1031693"/>
              </a:xfrm>
              <a:prstGeom prst="rect">
                <a:avLst/>
              </a:prstGeom>
              <a:blipFill>
                <a:blip r:embed="rId3"/>
                <a:stretch>
                  <a:fillRect l="-669" t="-14458" r="-334" b="-3855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0689D9-370B-4D83-87FB-641599A33805}"/>
                  </a:ext>
                </a:extLst>
              </p:cNvPr>
              <p:cNvSpPr txBox="1"/>
              <p:nvPr/>
            </p:nvSpPr>
            <p:spPr>
              <a:xfrm>
                <a:off x="2860431" y="2168770"/>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xmlns="">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860431" y="2168770"/>
                <a:ext cx="4991944" cy="680507"/>
              </a:xfrm>
              <a:prstGeom prst="rect">
                <a:avLst/>
              </a:prstGeom>
              <a:blipFill>
                <a:blip r:embed="rId3"/>
                <a:stretch>
                  <a:fillRect l="-761" t="-21818" r="-1269" b="-110909"/>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Neural Networks</a:t>
            </a:r>
          </a:p>
        </p:txBody>
      </p:sp>
      <p:sp>
        <p:nvSpPr>
          <p:cNvPr id="5" name="Subtitle 4"/>
          <p:cNvSpPr>
            <a:spLocks noGrp="1"/>
          </p:cNvSpPr>
          <p:nvPr>
            <p:ph type="subTitle" idx="1"/>
          </p:nvPr>
        </p:nvSpPr>
        <p:spPr/>
        <p:txBody>
          <a:bodyPr/>
          <a:lstStyle/>
          <a:p>
            <a:r>
              <a:rPr lang="en-US" dirty="0" err="1"/>
              <a:t>Jurafsky</a:t>
            </a:r>
            <a:r>
              <a:rPr lang="en-US" dirty="0"/>
              <a:t> and Martin Chapter 7</a:t>
            </a:r>
          </a:p>
        </p:txBody>
      </p:sp>
      <p:sp>
        <p:nvSpPr>
          <p:cNvPr id="2" name="TextBox 1"/>
          <p:cNvSpPr txBox="1"/>
          <p:nvPr/>
        </p:nvSpPr>
        <p:spPr>
          <a:xfrm>
            <a:off x="6868161" y="37592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7686537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a:t>Review: Perceptron</a:t>
            </a:r>
          </a:p>
        </p:txBody>
      </p:sp>
      <p:sp>
        <p:nvSpPr>
          <p:cNvPr id="3" name="Content Placeholder 2"/>
          <p:cNvSpPr>
            <a:spLocks noGrp="1"/>
          </p:cNvSpPr>
          <p:nvPr>
            <p:ph idx="4294967295"/>
          </p:nvPr>
        </p:nvSpPr>
        <p:spPr>
          <a:xfrm>
            <a:off x="0" y="1347788"/>
            <a:ext cx="10515600" cy="4794250"/>
          </a:xfrm>
        </p:spPr>
        <p:txBody>
          <a:bodyPr/>
          <a:lstStyle/>
          <a:p>
            <a:r>
              <a:rPr lang="en-US" err="1"/>
              <a:t>Perceptrons</a:t>
            </a:r>
            <a:r>
              <a:rPr lang="en-US"/>
              <a:t> were developed in the 1950s and 1960s loosely inspired by the neuron. </a:t>
            </a:r>
          </a:p>
        </p:txBody>
      </p:sp>
      <p:pic>
        <p:nvPicPr>
          <p:cNvPr id="4" name="Picture 4"/>
          <p:cNvPicPr>
            <a:picLocks noChangeAspect="1" noChangeArrowheads="1"/>
          </p:cNvPicPr>
          <p:nvPr/>
        </p:nvPicPr>
        <p:blipFill>
          <a:blip r:embed="rId3" cstate="print"/>
          <a:srcRect/>
          <a:stretch>
            <a:fillRect/>
          </a:stretch>
        </p:blipFill>
        <p:spPr bwMode="auto">
          <a:xfrm>
            <a:off x="1752600" y="4343401"/>
            <a:ext cx="3855904" cy="2269787"/>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2346959" y="2768177"/>
            <a:ext cx="2667000" cy="1314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4686" y="2209800"/>
            <a:ext cx="4696810" cy="6858000"/>
          </a:xfrm>
          <a:prstGeom prst="rect">
            <a:avLst/>
          </a:prstGeom>
        </p:spPr>
      </p:pic>
    </p:spTree>
    <p:extLst>
      <p:ext uri="{BB962C8B-B14F-4D97-AF65-F5344CB8AC3E}">
        <p14:creationId xmlns:p14="http://schemas.microsoft.com/office/powerpoint/2010/main" val="69586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sp>
        <p:nvSpPr>
          <p:cNvPr id="3" name="Content Placeholder 2"/>
          <p:cNvSpPr>
            <a:spLocks noGrp="1"/>
          </p:cNvSpPr>
          <p:nvPr>
            <p:ph idx="1"/>
          </p:nvPr>
        </p:nvSpPr>
        <p:spPr/>
        <p:txBody>
          <a:bodyPr/>
          <a:lstStyle/>
          <a:p>
            <a:r>
              <a:rPr lang="en-US"/>
              <a:t>The building block of a neural network is a single computational unit. A unit takes a set of real valued numbers as input, performs some computation.</a:t>
            </a:r>
          </a:p>
          <a:p>
            <a:endParaRPr lang="en-US"/>
          </a:p>
        </p:txBody>
      </p:sp>
      <p:pic>
        <p:nvPicPr>
          <p:cNvPr id="4" name="Picture 3"/>
          <p:cNvPicPr>
            <a:picLocks noChangeAspect="1"/>
          </p:cNvPicPr>
          <p:nvPr/>
        </p:nvPicPr>
        <p:blipFill>
          <a:blip r:embed="rId2"/>
          <a:stretch>
            <a:fillRect/>
          </a:stretch>
        </p:blipFill>
        <p:spPr>
          <a:xfrm>
            <a:off x="3886200" y="2438401"/>
            <a:ext cx="4146550" cy="3701283"/>
          </a:xfrm>
          <a:prstGeom prst="rect">
            <a:avLst/>
          </a:prstGeom>
        </p:spPr>
      </p:pic>
    </p:spTree>
    <p:extLst>
      <p:ext uri="{BB962C8B-B14F-4D97-AF65-F5344CB8AC3E}">
        <p14:creationId xmlns:p14="http://schemas.microsoft.com/office/powerpoint/2010/main" val="306067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44" t="-1852" b="-794"/>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 A brain-inspired metaphor</a:t>
            </a:r>
          </a:p>
        </p:txBody>
      </p:sp>
      <p:pic>
        <p:nvPicPr>
          <p:cNvPr id="6" name="Picture 5"/>
          <p:cNvPicPr>
            <a:picLocks noChangeAspect="1"/>
          </p:cNvPicPr>
          <p:nvPr/>
        </p:nvPicPr>
        <p:blipFill>
          <a:blip r:embed="rId2"/>
          <a:stretch>
            <a:fillRect/>
          </a:stretch>
        </p:blipFill>
        <p:spPr>
          <a:xfrm>
            <a:off x="1718928" y="1905000"/>
            <a:ext cx="8799865" cy="4559300"/>
          </a:xfrm>
          <a:prstGeom prst="rect">
            <a:avLst/>
          </a:prstGeom>
        </p:spPr>
      </p:pic>
    </p:spTree>
    <p:extLst>
      <p:ext uri="{BB962C8B-B14F-4D97-AF65-F5344CB8AC3E}">
        <p14:creationId xmlns:p14="http://schemas.microsoft.com/office/powerpoint/2010/main" val="1325980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single neuron</a:t>
            </a:r>
          </a:p>
        </p:txBody>
      </p:sp>
      <p:pic>
        <p:nvPicPr>
          <p:cNvPr id="3" name="Picture 2"/>
          <p:cNvPicPr>
            <a:picLocks noChangeAspect="1"/>
          </p:cNvPicPr>
          <p:nvPr/>
        </p:nvPicPr>
        <p:blipFill>
          <a:blip r:embed="rId3"/>
          <a:stretch>
            <a:fillRect/>
          </a:stretch>
        </p:blipFill>
        <p:spPr>
          <a:xfrm>
            <a:off x="2743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7239000" y="1524000"/>
            <a:ext cx="2374900" cy="4382412"/>
          </a:xfrm>
          <a:prstGeom prst="rect">
            <a:avLst/>
          </a:prstGeom>
        </p:spPr>
      </p:pic>
    </p:spTree>
    <p:extLst>
      <p:ext uri="{BB962C8B-B14F-4D97-AF65-F5344CB8AC3E}">
        <p14:creationId xmlns:p14="http://schemas.microsoft.com/office/powerpoint/2010/main" val="1248839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Neural networks</a:t>
            </a:r>
          </a:p>
        </p:txBody>
      </p:sp>
      <p:pic>
        <p:nvPicPr>
          <p:cNvPr id="6" name="Picture 5"/>
          <p:cNvPicPr>
            <a:picLocks noChangeAspect="1"/>
          </p:cNvPicPr>
          <p:nvPr/>
        </p:nvPicPr>
        <p:blipFill>
          <a:blip r:embed="rId3"/>
          <a:stretch>
            <a:fillRect/>
          </a:stretch>
        </p:blipFill>
        <p:spPr>
          <a:xfrm>
            <a:off x="2133600" y="2324100"/>
            <a:ext cx="3713554" cy="3962400"/>
          </a:xfrm>
          <a:prstGeom prst="rect">
            <a:avLst/>
          </a:prstGeom>
        </p:spPr>
      </p:pic>
      <p:pic>
        <p:nvPicPr>
          <p:cNvPr id="7" name="Picture 6"/>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839658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-&gt;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the Perceptron, logistic regression uses a vector of </a:t>
                </a:r>
                <a:r>
                  <a:rPr lang="en-US" b="1" dirty="0"/>
                  <a:t>weights</a:t>
                </a:r>
                <a:r>
                  <a:rPr lang="en-US" dirty="0"/>
                  <a:t> and a </a:t>
                </a:r>
                <a:r>
                  <a:rPr lang="en-US" b="1" dirty="0"/>
                  <a:t>bias term</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e>
                      </m:nary>
                    </m:oMath>
                  </m:oMathPara>
                </a14:m>
                <a:endParaRPr lang="en-US" dirty="0"/>
              </a:p>
              <a:p>
                <a:r>
                  <a:rPr lang="en-US" dirty="0"/>
                  <a:t>This can also be written as a dot product: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oMath>
                  </m:oMathPara>
                </a14:m>
                <a:endParaRPr lang="en-US" dirty="0"/>
              </a:p>
              <a:p>
                <a:r>
                  <a:rPr lang="en-US" dirty="0"/>
                  <a:t>Instead of outputting z directly, logistic regression transforms it with the sigmoid function </a:t>
                </a:r>
                <a:r>
                  <a:rPr lang="el-GR" dirty="0"/>
                  <a:t>σ(</a:t>
                </a:r>
                <a:r>
                  <a:rPr lang="en-US" dirty="0"/>
                  <a:t>z).</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7725"/>
                </a:stretch>
              </a:blipFill>
            </p:spPr>
            <p:txBody>
              <a:bodyPr/>
              <a:lstStyle/>
              <a:p>
                <a:r>
                  <a:rPr lang="en-US">
                    <a:noFill/>
                  </a:rPr>
                  <a:t> </a:t>
                </a:r>
              </a:p>
            </p:txBody>
          </p:sp>
        </mc:Fallback>
      </mc:AlternateContent>
    </p:spTree>
    <p:extLst>
      <p:ext uri="{BB962C8B-B14F-4D97-AF65-F5344CB8AC3E}">
        <p14:creationId xmlns:p14="http://schemas.microsoft.com/office/powerpoint/2010/main" val="3950938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Perceptron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1769"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6792156" y="2929276"/>
            <a:ext cx="3827391" cy="940561"/>
          </a:xfrm>
          <a:prstGeom prst="rect">
            <a:avLst/>
          </a:prstGeom>
          <a:noFill/>
          <a:ln w="9525">
            <a:noFill/>
            <a:miter lim="800000"/>
            <a:headEnd/>
            <a:tailEnd/>
          </a:ln>
        </p:spPr>
      </p:pic>
    </p:spTree>
    <p:extLst>
      <p:ext uri="{BB962C8B-B14F-4D97-AF65-F5344CB8AC3E}">
        <p14:creationId xmlns:p14="http://schemas.microsoft.com/office/powerpoint/2010/main" val="3991111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neurons</a:t>
            </a:r>
          </a:p>
        </p:txBody>
      </p:sp>
      <p:sp>
        <p:nvSpPr>
          <p:cNvPr id="3" name="Content Placeholder 2"/>
          <p:cNvSpPr>
            <a:spLocks noGrp="1"/>
          </p:cNvSpPr>
          <p:nvPr>
            <p:ph idx="1"/>
          </p:nvPr>
        </p:nvSpPr>
        <p:spPr/>
        <p:txBody>
          <a:bodyPr/>
          <a:lstStyle/>
          <a:p>
            <a:r>
              <a:rPr lang="en-US"/>
              <a:t>Problem: a small change in the weights or bias of any single perceptron in the network can causes the output to completely flip from 0 to 1.</a:t>
            </a:r>
          </a:p>
          <a:p>
            <a:r>
              <a:rPr lang="en-US"/>
              <a:t>Solution: sigmoid neuron</a:t>
            </a:r>
          </a:p>
        </p:txBody>
      </p:sp>
      <p:pic>
        <p:nvPicPr>
          <p:cNvPr id="5" name="Picture 4"/>
          <p:cNvPicPr>
            <a:picLocks noChangeAspect="1"/>
          </p:cNvPicPr>
          <p:nvPr/>
        </p:nvPicPr>
        <p:blipFill>
          <a:blip r:embed="rId3"/>
          <a:stretch>
            <a:fillRect/>
          </a:stretch>
        </p:blipFill>
        <p:spPr>
          <a:xfrm>
            <a:off x="2609850" y="3943350"/>
            <a:ext cx="2667000" cy="1314450"/>
          </a:xfrm>
          <a:prstGeom prst="rect">
            <a:avLst/>
          </a:prstGeom>
        </p:spPr>
      </p:pic>
      <p:sp>
        <p:nvSpPr>
          <p:cNvPr id="6" name="TextBox 5"/>
          <p:cNvSpPr txBox="1"/>
          <p:nvPr/>
        </p:nvSpPr>
        <p:spPr>
          <a:xfrm>
            <a:off x="3238500" y="4926014"/>
            <a:ext cx="1657350" cy="715581"/>
          </a:xfrm>
          <a:prstGeom prst="rect">
            <a:avLst/>
          </a:prstGeom>
          <a:noFill/>
        </p:spPr>
        <p:txBody>
          <a:bodyPr wrap="square" rtlCol="0">
            <a:spAutoFit/>
          </a:bodyPr>
          <a:lstStyle/>
          <a:p>
            <a:r>
              <a:rPr lang="en-US" sz="1350"/>
              <a:t>Same weights and bias as perceptron</a:t>
            </a:r>
          </a:p>
        </p:txBody>
      </p:sp>
      <p:sp>
        <p:nvSpPr>
          <p:cNvPr id="7" name="TextBox 6"/>
          <p:cNvSpPr txBox="1"/>
          <p:nvPr/>
        </p:nvSpPr>
        <p:spPr>
          <a:xfrm>
            <a:off x="1809750" y="5398996"/>
            <a:ext cx="1600200" cy="507831"/>
          </a:xfrm>
          <a:prstGeom prst="rect">
            <a:avLst/>
          </a:prstGeom>
          <a:noFill/>
        </p:spPr>
        <p:txBody>
          <a:bodyPr wrap="square" rtlCol="0">
            <a:spAutoFit/>
          </a:bodyPr>
          <a:lstStyle/>
          <a:p>
            <a:r>
              <a:rPr lang="en-US" sz="1350"/>
              <a:t>Inputs: any real-valued number</a:t>
            </a:r>
          </a:p>
        </p:txBody>
      </p:sp>
      <p:sp>
        <p:nvSpPr>
          <p:cNvPr id="8" name="TextBox 7"/>
          <p:cNvSpPr txBox="1"/>
          <p:nvPr/>
        </p:nvSpPr>
        <p:spPr>
          <a:xfrm>
            <a:off x="5052732" y="4683639"/>
            <a:ext cx="1657350" cy="507831"/>
          </a:xfrm>
          <a:prstGeom prst="rect">
            <a:avLst/>
          </a:prstGeom>
          <a:noFill/>
        </p:spPr>
        <p:txBody>
          <a:bodyPr wrap="square" rtlCol="0">
            <a:spAutoFit/>
          </a:bodyPr>
          <a:lstStyle/>
          <a:p>
            <a:r>
              <a:rPr lang="en-US" sz="135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4926011"/>
            <a:ext cx="1971675" cy="788670"/>
          </a:xfrm>
          <a:prstGeom prst="rect">
            <a:avLst/>
          </a:prstGeom>
        </p:spPr>
      </p:pic>
      <p:sp>
        <p:nvSpPr>
          <p:cNvPr id="11" name="Rectangle 10"/>
          <p:cNvSpPr/>
          <p:nvPr/>
        </p:nvSpPr>
        <p:spPr>
          <a:xfrm>
            <a:off x="7181851" y="4309537"/>
            <a:ext cx="872355" cy="300082"/>
          </a:xfrm>
          <a:prstGeom prst="rect">
            <a:avLst/>
          </a:prstGeom>
        </p:spPr>
        <p:txBody>
          <a:bodyPr wrap="none">
            <a:spAutoFit/>
          </a:bodyPr>
          <a:lstStyle/>
          <a:p>
            <a:r>
              <a:rPr lang="en-US" sz="1350"/>
              <a:t>output =</a:t>
            </a:r>
          </a:p>
        </p:txBody>
      </p:sp>
      <p:sp>
        <p:nvSpPr>
          <p:cNvPr id="12" name="Rectangle 11"/>
          <p:cNvSpPr/>
          <p:nvPr/>
        </p:nvSpPr>
        <p:spPr>
          <a:xfrm>
            <a:off x="7308477" y="4868316"/>
            <a:ext cx="1588897"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6792156" y="2929276"/>
            <a:ext cx="3827391" cy="940561"/>
          </a:xfrm>
          <a:prstGeom prst="rect">
            <a:avLst/>
          </a:prstGeom>
          <a:noFill/>
          <a:ln w="9525">
            <a:noFill/>
            <a:miter lim="800000"/>
            <a:headEnd/>
            <a:tailEnd/>
          </a:ln>
        </p:spPr>
      </p:pic>
      <p:sp>
        <p:nvSpPr>
          <p:cNvPr id="14" name="Rectangle 13"/>
          <p:cNvSpPr/>
          <p:nvPr/>
        </p:nvSpPr>
        <p:spPr>
          <a:xfrm>
            <a:off x="6710083" y="2979848"/>
            <a:ext cx="1083951" cy="300082"/>
          </a:xfrm>
          <a:prstGeom prst="rect">
            <a:avLst/>
          </a:prstGeom>
        </p:spPr>
        <p:txBody>
          <a:bodyPr wrap="none">
            <a:spAutoFit/>
          </a:bodyPr>
          <a:lstStyle/>
          <a:p>
            <a:r>
              <a:rPr lang="en-US" sz="1350"/>
              <a:t>Perceptron</a:t>
            </a:r>
          </a:p>
        </p:txBody>
      </p:sp>
      <p:sp>
        <p:nvSpPr>
          <p:cNvPr id="15" name="Rectangle 14"/>
          <p:cNvSpPr/>
          <p:nvPr/>
        </p:nvSpPr>
        <p:spPr>
          <a:xfrm>
            <a:off x="6645646" y="4092076"/>
            <a:ext cx="1465466" cy="300082"/>
          </a:xfrm>
          <a:prstGeom prst="rect">
            <a:avLst/>
          </a:prstGeom>
        </p:spPr>
        <p:txBody>
          <a:bodyPr wrap="none">
            <a:spAutoFit/>
          </a:bodyPr>
          <a:lstStyle/>
          <a:p>
            <a:r>
              <a:rPr lang="en-US" sz="1350"/>
              <a:t>Sigmoid neuron</a:t>
            </a:r>
          </a:p>
        </p:txBody>
      </p:sp>
    </p:spTree>
    <p:extLst>
      <p:ext uri="{BB962C8B-B14F-4D97-AF65-F5344CB8AC3E}">
        <p14:creationId xmlns:p14="http://schemas.microsoft.com/office/powerpoint/2010/main" val="1642006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Sigmoid neuron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22876"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151"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7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1174" y="1985141"/>
            <a:ext cx="1485900" cy="405634"/>
          </a:xfrm>
          <a:prstGeom prst="rect">
            <a:avLst/>
          </a:prstGeom>
        </p:spPr>
      </p:pic>
    </p:spTree>
    <p:extLst>
      <p:ext uri="{BB962C8B-B14F-4D97-AF65-F5344CB8AC3E}">
        <p14:creationId xmlns:p14="http://schemas.microsoft.com/office/powerpoint/2010/main" val="3730437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Smoothness is crucial</a:t>
            </a:r>
          </a:p>
        </p:txBody>
      </p:sp>
      <p:sp>
        <p:nvSpPr>
          <p:cNvPr id="3" name="Content Placeholder 2"/>
          <p:cNvSpPr>
            <a:spLocks noGrp="1"/>
          </p:cNvSpPr>
          <p:nvPr>
            <p:ph idx="1"/>
          </p:nvPr>
        </p:nvSpPr>
        <p:spPr/>
        <p:txBody>
          <a:bodyPr/>
          <a:lstStyle/>
          <a:p>
            <a:r>
              <a:rPr lang="en-US"/>
              <a:t>Smoothness of </a:t>
            </a:r>
            <a:r>
              <a:rPr lang="en-US" err="1"/>
              <a:t>σ</a:t>
            </a:r>
            <a:r>
              <a:rPr lang="en-US"/>
              <a:t> means that small changes in the weights </a:t>
            </a:r>
            <a:r>
              <a:rPr lang="en-US" i="1" err="1"/>
              <a:t>w</a:t>
            </a:r>
            <a:r>
              <a:rPr lang="en-US" i="1" baseline="-25000" err="1"/>
              <a:t>j</a:t>
            </a:r>
            <a:r>
              <a:rPr lang="en-US"/>
              <a:t> and in the bias </a:t>
            </a:r>
            <a:r>
              <a:rPr lang="en-US" i="1"/>
              <a:t>b</a:t>
            </a:r>
            <a:r>
              <a:rPr lang="en-US"/>
              <a:t> will produce a small change the output from the neuron</a:t>
            </a:r>
          </a:p>
          <a:p>
            <a:endParaRPr lang="en-US"/>
          </a:p>
          <a:p>
            <a:endParaRPr lang="en-US"/>
          </a:p>
          <a:p>
            <a:endParaRPr lang="en-US"/>
          </a:p>
          <a:p>
            <a:r>
              <a:rPr lang="en-US" err="1"/>
              <a:t>Δoutput</a:t>
            </a:r>
            <a:r>
              <a:rPr lang="en-US"/>
              <a:t> is a </a:t>
            </a:r>
            <a:r>
              <a:rPr lang="en-US" i="1"/>
              <a:t>linear function </a:t>
            </a:r>
            <a:r>
              <a:rPr lang="en-US"/>
              <a:t>of the changes </a:t>
            </a:r>
            <a:r>
              <a:rPr lang="en-US" err="1"/>
              <a:t>Δwj</a:t>
            </a:r>
            <a:r>
              <a:rPr lang="en-US"/>
              <a:t> and </a:t>
            </a:r>
            <a:r>
              <a:rPr lang="en-US" err="1"/>
              <a:t>Δb</a:t>
            </a:r>
            <a:endParaRPr lang="en-US"/>
          </a:p>
          <a:p>
            <a:r>
              <a:rPr lang="en-US"/>
              <a:t>This makes 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718" y="2071418"/>
            <a:ext cx="5543550" cy="1036850"/>
          </a:xfrm>
          <a:prstGeom prst="rect">
            <a:avLst/>
          </a:prstGeom>
        </p:spPr>
      </p:pic>
    </p:spTree>
    <p:extLst>
      <p:ext uri="{BB962C8B-B14F-4D97-AF65-F5344CB8AC3E}">
        <p14:creationId xmlns:p14="http://schemas.microsoft.com/office/powerpoint/2010/main" val="1278387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sp>
        <p:nvSpPr>
          <p:cNvPr id="3" name="Content Placeholder 2"/>
          <p:cNvSpPr>
            <a:spLocks noGrp="1"/>
          </p:cNvSpPr>
          <p:nvPr>
            <p:ph idx="1"/>
          </p:nvPr>
        </p:nvSpPr>
        <p:spPr/>
        <p:txBody>
          <a:bodyPr/>
          <a:lstStyle/>
          <a:p>
            <a:r>
              <a:rPr lang="en-US" dirty="0"/>
              <a:t>Instead of directly outputting </a:t>
            </a:r>
            <a:r>
              <a:rPr lang="en-US" i="1" dirty="0"/>
              <a:t>z = </a:t>
            </a:r>
            <a:r>
              <a:rPr lang="mr-IN" i="1" dirty="0" err="1"/>
              <a:t>w</a:t>
            </a:r>
            <a:r>
              <a:rPr lang="mr-IN" dirty="0" err="1"/>
              <a:t>·</a:t>
            </a:r>
            <a:r>
              <a:rPr lang="mr-IN" i="1" dirty="0" err="1"/>
              <a:t>x</a:t>
            </a:r>
            <a:r>
              <a:rPr lang="mr-IN" dirty="0" err="1"/>
              <a:t>+</a:t>
            </a:r>
            <a:r>
              <a:rPr lang="mr-IN" i="1" dirty="0" err="1"/>
              <a:t>b</a:t>
            </a:r>
            <a:r>
              <a:rPr lang="en-US" dirty="0"/>
              <a:t>, which is a linear function of </a:t>
            </a:r>
            <a:r>
              <a:rPr lang="en-US" i="1" dirty="0"/>
              <a:t>x</a:t>
            </a:r>
            <a:r>
              <a:rPr lang="en-US" dirty="0"/>
              <a:t>, neuron units apply a non-linear function </a:t>
            </a:r>
            <a:r>
              <a:rPr lang="en-US" i="1" dirty="0"/>
              <a:t>f</a:t>
            </a:r>
            <a:r>
              <a:rPr lang="en-US" dirty="0"/>
              <a:t> to </a:t>
            </a:r>
            <a:r>
              <a:rPr lang="en-US" i="1" dirty="0"/>
              <a:t>z.</a:t>
            </a:r>
          </a:p>
          <a:p>
            <a:r>
              <a:rPr lang="en-US" dirty="0"/>
              <a:t>The output of this function is called the </a:t>
            </a:r>
            <a:r>
              <a:rPr lang="en-US" b="1" dirty="0"/>
              <a:t>activation value</a:t>
            </a:r>
            <a:r>
              <a:rPr lang="en-US" dirty="0"/>
              <a:t> for the unit, represented by the variable </a:t>
            </a:r>
            <a:r>
              <a:rPr lang="en-US" b="1" dirty="0"/>
              <a:t>a</a:t>
            </a:r>
            <a:r>
              <a:rPr lang="en-US" dirty="0"/>
              <a:t>.  The output of a neural network is called </a:t>
            </a:r>
            <a:r>
              <a:rPr lang="en-US" b="1" dirty="0"/>
              <a:t>y, </a:t>
            </a:r>
            <a:r>
              <a:rPr lang="en-US" dirty="0"/>
              <a:t>so if  the activation of a node is the final output of a network then</a:t>
            </a:r>
          </a:p>
          <a:p>
            <a:pPr algn="ctr"/>
            <a:r>
              <a:rPr lang="is-IS" i="1" dirty="0"/>
              <a:t>y</a:t>
            </a:r>
            <a:r>
              <a:rPr lang="is-IS" dirty="0"/>
              <a:t>=</a:t>
            </a:r>
            <a:r>
              <a:rPr lang="is-IS" i="1" dirty="0"/>
              <a:t>a</a:t>
            </a:r>
            <a:r>
              <a:rPr lang="is-IS" dirty="0"/>
              <a:t>= </a:t>
            </a:r>
            <a:r>
              <a:rPr lang="is-IS" i="1" dirty="0"/>
              <a:t>f</a:t>
            </a:r>
            <a:r>
              <a:rPr lang="is-IS" dirty="0"/>
              <a:t>(</a:t>
            </a:r>
            <a:r>
              <a:rPr lang="is-IS" i="1" dirty="0"/>
              <a:t>z</a:t>
            </a:r>
            <a:r>
              <a:rPr lang="is-IS" dirty="0"/>
              <a:t>) </a:t>
            </a:r>
          </a:p>
          <a:p>
            <a:r>
              <a:rPr lang="is-IS" dirty="0"/>
              <a:t>There are 3 commonly used non-linear functions used for </a:t>
            </a:r>
            <a:r>
              <a:rPr lang="is-IS" i="1" dirty="0"/>
              <a:t>f:</a:t>
            </a:r>
            <a:br>
              <a:rPr lang="is-IS" i="1" dirty="0"/>
            </a:br>
            <a:r>
              <a:rPr lang="is-IS" dirty="0"/>
              <a:t>The </a:t>
            </a:r>
            <a:r>
              <a:rPr lang="is-IS" b="1" dirty="0"/>
              <a:t>sigmoid</a:t>
            </a:r>
            <a:r>
              <a:rPr lang="is-IS" dirty="0"/>
              <a:t> function</a:t>
            </a:r>
            <a:br>
              <a:rPr lang="is-IS" dirty="0"/>
            </a:br>
            <a:r>
              <a:rPr lang="is-IS" dirty="0"/>
              <a:t>The </a:t>
            </a:r>
            <a:r>
              <a:rPr lang="is-IS" b="1" dirty="0"/>
              <a:t>tanh</a:t>
            </a:r>
            <a:r>
              <a:rPr lang="is-IS" dirty="0"/>
              <a:t> function</a:t>
            </a:r>
            <a:br>
              <a:rPr lang="is-IS" dirty="0"/>
            </a:br>
            <a:r>
              <a:rPr lang="is-IS" dirty="0"/>
              <a:t>The </a:t>
            </a:r>
            <a:r>
              <a:rPr lang="is-IS" b="1" dirty="0"/>
              <a:t>rectified linear unit ReLU</a:t>
            </a:r>
          </a:p>
          <a:p>
            <a:endParaRPr lang="en-US" i="1" dirty="0"/>
          </a:p>
        </p:txBody>
      </p:sp>
      <p:pic>
        <p:nvPicPr>
          <p:cNvPr id="4" name="Picture 3"/>
          <p:cNvPicPr>
            <a:picLocks noChangeAspect="1"/>
          </p:cNvPicPr>
          <p:nvPr/>
        </p:nvPicPr>
        <p:blipFill>
          <a:blip r:embed="rId2"/>
          <a:stretch>
            <a:fillRect/>
          </a:stretch>
        </p:blipFill>
        <p:spPr>
          <a:xfrm>
            <a:off x="5876736" y="3866504"/>
            <a:ext cx="4354607" cy="2209800"/>
          </a:xfrm>
          <a:prstGeom prst="rect">
            <a:avLst/>
          </a:prstGeom>
        </p:spPr>
      </p:pic>
      <p:sp>
        <p:nvSpPr>
          <p:cNvPr id="5" name="Rectangle 4"/>
          <p:cNvSpPr/>
          <p:nvPr/>
        </p:nvSpPr>
        <p:spPr>
          <a:xfrm>
            <a:off x="7924800" y="6076304"/>
            <a:ext cx="2494594" cy="369332"/>
          </a:xfrm>
          <a:prstGeom prst="rect">
            <a:avLst/>
          </a:prstGeom>
        </p:spPr>
        <p:txBody>
          <a:bodyPr wrap="none">
            <a:spAutoFit/>
          </a:bodyPr>
          <a:lstStyle/>
          <a:p>
            <a:r>
              <a:rPr lang="is-IS"/>
              <a:t>The </a:t>
            </a:r>
            <a:r>
              <a:rPr lang="is-IS" b="1"/>
              <a:t>sigmoid</a:t>
            </a:r>
            <a:r>
              <a:rPr lang="is-IS"/>
              <a:t> function</a:t>
            </a:r>
            <a:endParaRPr lang="en-US" dirty="0"/>
          </a:p>
        </p:txBody>
      </p:sp>
    </p:spTree>
    <p:extLst>
      <p:ext uri="{BB962C8B-B14F-4D97-AF65-F5344CB8AC3E}">
        <p14:creationId xmlns:p14="http://schemas.microsoft.com/office/powerpoint/2010/main" val="1018308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Functions</a:t>
            </a:r>
          </a:p>
        </p:txBody>
      </p:sp>
      <p:pic>
        <p:nvPicPr>
          <p:cNvPr id="4" name="Picture 3"/>
          <p:cNvPicPr>
            <a:picLocks noChangeAspect="1"/>
          </p:cNvPicPr>
          <p:nvPr/>
        </p:nvPicPr>
        <p:blipFill>
          <a:blip r:embed="rId3"/>
          <a:stretch>
            <a:fillRect/>
          </a:stretch>
        </p:blipFill>
        <p:spPr>
          <a:xfrm>
            <a:off x="1658816" y="1412631"/>
            <a:ext cx="4354607" cy="2209800"/>
          </a:xfrm>
          <a:prstGeom prst="rect">
            <a:avLst/>
          </a:prstGeom>
        </p:spPr>
      </p:pic>
      <p:sp>
        <p:nvSpPr>
          <p:cNvPr id="5" name="Rectangle 4"/>
          <p:cNvSpPr/>
          <p:nvPr/>
        </p:nvSpPr>
        <p:spPr>
          <a:xfrm>
            <a:off x="3716215" y="3012831"/>
            <a:ext cx="2494594" cy="369332"/>
          </a:xfrm>
          <a:prstGeom prst="rect">
            <a:avLst/>
          </a:prstGeom>
        </p:spPr>
        <p:txBody>
          <a:bodyPr wrap="none">
            <a:spAutoFit/>
          </a:bodyPr>
          <a:lstStyle/>
          <a:p>
            <a:r>
              <a:rPr lang="is-IS" dirty="0"/>
              <a:t>The </a:t>
            </a:r>
            <a:r>
              <a:rPr lang="is-IS" b="1" dirty="0"/>
              <a:t>sigmoid</a:t>
            </a:r>
            <a:r>
              <a:rPr lang="is-IS" dirty="0"/>
              <a:t> function</a:t>
            </a:r>
            <a:endParaRPr lang="en-US" dirty="0"/>
          </a:p>
        </p:txBody>
      </p:sp>
      <p:pic>
        <p:nvPicPr>
          <p:cNvPr id="6" name="Picture 5"/>
          <p:cNvPicPr>
            <a:picLocks noChangeAspect="1"/>
          </p:cNvPicPr>
          <p:nvPr/>
        </p:nvPicPr>
        <p:blipFill>
          <a:blip r:embed="rId4"/>
          <a:stretch>
            <a:fillRect/>
          </a:stretch>
        </p:blipFill>
        <p:spPr>
          <a:xfrm>
            <a:off x="6394410" y="1279797"/>
            <a:ext cx="3352824" cy="2266434"/>
          </a:xfrm>
          <a:prstGeom prst="rect">
            <a:avLst/>
          </a:prstGeom>
        </p:spPr>
      </p:pic>
      <p:sp>
        <p:nvSpPr>
          <p:cNvPr id="7" name="Rectangle 6"/>
          <p:cNvSpPr/>
          <p:nvPr/>
        </p:nvSpPr>
        <p:spPr>
          <a:xfrm>
            <a:off x="8821616" y="2983523"/>
            <a:ext cx="729687" cy="369332"/>
          </a:xfrm>
          <a:prstGeom prst="rect">
            <a:avLst/>
          </a:prstGeom>
        </p:spPr>
        <p:txBody>
          <a:bodyPr wrap="none">
            <a:spAutoFit/>
          </a:bodyPr>
          <a:lstStyle/>
          <a:p>
            <a:r>
              <a:rPr lang="is-IS" b="1" dirty="0"/>
              <a:t>tanh</a:t>
            </a:r>
            <a:endParaRPr lang="en-US" b="1" dirty="0"/>
          </a:p>
        </p:txBody>
      </p:sp>
      <p:pic>
        <p:nvPicPr>
          <p:cNvPr id="8" name="Picture 7"/>
          <p:cNvPicPr>
            <a:picLocks noChangeAspect="1"/>
          </p:cNvPicPr>
          <p:nvPr/>
        </p:nvPicPr>
        <p:blipFill>
          <a:blip r:embed="rId5"/>
          <a:stretch>
            <a:fillRect/>
          </a:stretch>
        </p:blipFill>
        <p:spPr>
          <a:xfrm>
            <a:off x="3716216" y="3713871"/>
            <a:ext cx="4118627" cy="2642969"/>
          </a:xfrm>
          <a:prstGeom prst="rect">
            <a:avLst/>
          </a:prstGeom>
        </p:spPr>
      </p:pic>
      <p:sp>
        <p:nvSpPr>
          <p:cNvPr id="9" name="Rectangle 8"/>
          <p:cNvSpPr/>
          <p:nvPr/>
        </p:nvSpPr>
        <p:spPr>
          <a:xfrm>
            <a:off x="6840416" y="5655715"/>
            <a:ext cx="777777" cy="369332"/>
          </a:xfrm>
          <a:prstGeom prst="rect">
            <a:avLst/>
          </a:prstGeom>
        </p:spPr>
        <p:txBody>
          <a:bodyPr wrap="none">
            <a:spAutoFit/>
          </a:bodyPr>
          <a:lstStyle/>
          <a:p>
            <a:r>
              <a:rPr lang="is-IS" b="1" dirty="0"/>
              <a:t>ReLU</a:t>
            </a:r>
            <a:endParaRPr lang="en-US" dirty="0"/>
          </a:p>
        </p:txBody>
      </p:sp>
    </p:spTree>
    <p:extLst>
      <p:ext uri="{BB962C8B-B14F-4D97-AF65-F5344CB8AC3E}">
        <p14:creationId xmlns:p14="http://schemas.microsoft.com/office/powerpoint/2010/main" val="10227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a:t>
            </a:r>
          </a:p>
        </p:txBody>
      </p:sp>
      <p:sp>
        <p:nvSpPr>
          <p:cNvPr id="3" name="Content Placeholder 2"/>
          <p:cNvSpPr>
            <a:spLocks noGrp="1"/>
          </p:cNvSpPr>
          <p:nvPr>
            <p:ph idx="1"/>
          </p:nvPr>
        </p:nvSpPr>
        <p:spPr/>
        <p:txBody>
          <a:bodyPr/>
          <a:lstStyle/>
          <a:p>
            <a:r>
              <a:rPr lang="en-US" dirty="0"/>
              <a:t>The simplest kind of NN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21148" y="3429000"/>
            <a:ext cx="5425029" cy="2971799"/>
          </a:xfrm>
          <a:prstGeom prst="rect">
            <a:avLst/>
          </a:prstGeom>
        </p:spPr>
      </p:pic>
      <p:sp>
        <p:nvSpPr>
          <p:cNvPr id="5" name="TextBox 4"/>
          <p:cNvSpPr txBox="1"/>
          <p:nvPr/>
        </p:nvSpPr>
        <p:spPr>
          <a:xfrm>
            <a:off x="8212347" y="6031466"/>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188922" y="4577776"/>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32197" y="3451070"/>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256932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normAutofit/>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6" name="Picture 5">
            <a:extLst>
              <a:ext uri="{FF2B5EF4-FFF2-40B4-BE49-F238E27FC236}">
                <a16:creationId xmlns:a16="http://schemas.microsoft.com/office/drawing/2014/main" id="{A297CD62-43A3-8F40-9FBF-4D1FD56CF792}"/>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785261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290923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a:xfrm>
            <a:off x="399672" y="1348547"/>
            <a:ext cx="1078878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6" name="Picture 5">
            <a:extLst>
              <a:ext uri="{FF2B5EF4-FFF2-40B4-BE49-F238E27FC236}">
                <a16:creationId xmlns:a16="http://schemas.microsoft.com/office/drawing/2014/main" id="{227C8C9B-1643-2D40-8DD5-68B839511ECF}"/>
              </a:ext>
            </a:extLst>
          </p:cNvPr>
          <p:cNvPicPr>
            <a:picLocks noChangeAspect="1"/>
          </p:cNvPicPr>
          <p:nvPr/>
        </p:nvPicPr>
        <p:blipFill>
          <a:blip r:embed="rId3"/>
          <a:stretch>
            <a:fillRect/>
          </a:stretch>
        </p:blipFill>
        <p:spPr>
          <a:xfrm>
            <a:off x="2421148" y="3429000"/>
            <a:ext cx="5425029" cy="2971799"/>
          </a:xfrm>
          <a:prstGeom prst="rect">
            <a:avLst/>
          </a:prstGeom>
        </p:spPr>
      </p:pic>
    </p:spTree>
    <p:extLst>
      <p:ext uri="{BB962C8B-B14F-4D97-AF65-F5344CB8AC3E}">
        <p14:creationId xmlns:p14="http://schemas.microsoft.com/office/powerpoint/2010/main" val="1094467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Equations for a feedforward network </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4019881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81954"/>
            <a:ext cx="5425029" cy="2971799"/>
          </a:xfrm>
          <a:prstGeom prst="rect">
            <a:avLst/>
          </a:prstGeom>
        </p:spPr>
      </p:pic>
      <p:sp>
        <p:nvSpPr>
          <p:cNvPr id="5" name="TextBox 4"/>
          <p:cNvSpPr txBox="1"/>
          <p:nvPr/>
        </p:nvSpPr>
        <p:spPr>
          <a:xfrm>
            <a:off x="8229600" y="5984420"/>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30730"/>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9450" y="3404024"/>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633716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206283" y="4621106"/>
            <a:ext cx="7543801" cy="1779694"/>
          </a:xfrm>
        </p:spPr>
        <p:txBody>
          <a:bodyPr>
            <a:normAutofit lnSpcReduction="10000"/>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pic>
        <p:nvPicPr>
          <p:cNvPr id="5" name="Picture 4"/>
          <p:cNvPicPr>
            <a:picLocks noChangeAspect="1"/>
          </p:cNvPicPr>
          <p:nvPr/>
        </p:nvPicPr>
        <p:blipFill>
          <a:blip r:embed="rId3"/>
          <a:stretch>
            <a:fillRect/>
          </a:stretch>
        </p:blipFill>
        <p:spPr>
          <a:xfrm>
            <a:off x="3516924" y="1540935"/>
            <a:ext cx="5425029" cy="2971799"/>
          </a:xfrm>
          <a:prstGeom prst="rect">
            <a:avLst/>
          </a:prstGeom>
        </p:spPr>
      </p:pic>
    </p:spTree>
    <p:extLst>
      <p:ext uri="{BB962C8B-B14F-4D97-AF65-F5344CB8AC3E}">
        <p14:creationId xmlns:p14="http://schemas.microsoft.com/office/powerpoint/2010/main" val="102393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4062815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2346960" y="4925906"/>
            <a:ext cx="7543801" cy="1779694"/>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pic>
        <p:nvPicPr>
          <p:cNvPr id="5" name="Picture 4"/>
          <p:cNvPicPr>
            <a:picLocks noChangeAspect="1"/>
          </p:cNvPicPr>
          <p:nvPr/>
        </p:nvPicPr>
        <p:blipFill>
          <a:blip r:embed="rId3"/>
          <a:stretch>
            <a:fillRect/>
          </a:stretch>
        </p:blipFill>
        <p:spPr>
          <a:xfrm>
            <a:off x="3657601" y="1845735"/>
            <a:ext cx="5425029" cy="2971799"/>
          </a:xfrm>
          <a:prstGeom prst="rect">
            <a:avLst/>
          </a:prstGeom>
        </p:spPr>
      </p:pic>
    </p:spTree>
    <p:extLst>
      <p:ext uri="{BB962C8B-B14F-4D97-AF65-F5344CB8AC3E}">
        <p14:creationId xmlns:p14="http://schemas.microsoft.com/office/powerpoint/2010/main" val="1812851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243751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xmlns="">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16067761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02768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pPr algn="ctr"/>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6664632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For deeper networks, computing the gradients requires looking back through all the earlier layers in the network, even though the loss is only computed with respect to the output of the network.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9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490D0A0-C4D5-564D-A476-F062285DF259}"/>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1818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1921453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810302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9C30DF-3C7C-544B-86EA-18D4916F2B91}"/>
                  </a:ext>
                </a:extLst>
              </p:cNvPr>
              <p:cNvSpPr txBox="1"/>
              <p:nvPr/>
            </p:nvSpPr>
            <p:spPr>
              <a:xfrm>
                <a:off x="5181600" y="3733801"/>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xmlns="">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181600" y="3733801"/>
                <a:ext cx="2549710" cy="497829"/>
              </a:xfrm>
              <a:prstGeom prst="rect">
                <a:avLst/>
              </a:prstGeom>
              <a:blipFill>
                <a:blip r:embed="rId3"/>
                <a:stretch>
                  <a:fillRect l="-3483" t="-2500" b="-27500"/>
                </a:stretch>
              </a:blipFill>
            </p:spPr>
            <p:txBody>
              <a:bodyPr/>
              <a:lstStyle/>
              <a:p>
                <a:r>
                  <a:rPr lang="en-US">
                    <a:noFill/>
                  </a:rPr>
                  <a:t> </a:t>
                </a:r>
              </a:p>
            </p:txBody>
          </p:sp>
        </mc:Fallback>
      </mc:AlternateContent>
    </p:spTree>
    <p:extLst>
      <p:ext uri="{BB962C8B-B14F-4D97-AF65-F5344CB8AC3E}">
        <p14:creationId xmlns:p14="http://schemas.microsoft.com/office/powerpoint/2010/main" val="16237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endParaRPr lang="is-IS" dirty="0"/>
          </a:p>
          <a:p>
            <a:endParaRPr lang="is-IS" dirty="0"/>
          </a:p>
          <a:p>
            <a:endParaRPr lang="is-IS"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r>
              <a:rPr lang="is-IS" dirty="0"/>
              <a:t>  </a:t>
            </a:r>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1B6CF5-9135-754C-86EB-B187D64887C6}"/>
                  </a:ext>
                </a:extLst>
              </p:cNvPr>
              <p:cNvSpPr txBox="1"/>
              <p:nvPr/>
            </p:nvSpPr>
            <p:spPr>
              <a:xfrm>
                <a:off x="4800600" y="2029801"/>
                <a:ext cx="1990032"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𝑑𝑥</m:t>
                          </m:r>
                        </m:den>
                      </m:f>
                    </m:oMath>
                  </m:oMathPara>
                </a14:m>
                <a:endParaRPr lang="en-US" sz="2600" i="1" dirty="0"/>
              </a:p>
            </p:txBody>
          </p:sp>
        </mc:Choice>
        <mc:Fallback xmlns="">
          <p:sp>
            <p:nvSpPr>
              <p:cNvPr id="6" name="TextBox 5">
                <a:extLst>
                  <a:ext uri="{FF2B5EF4-FFF2-40B4-BE49-F238E27FC236}">
                    <a16:creationId xmlns:a16="http://schemas.microsoft.com/office/drawing/2014/main" id="{D71B6CF5-9135-754C-86EB-B187D64887C6}"/>
                  </a:ext>
                </a:extLst>
              </p:cNvPr>
              <p:cNvSpPr txBox="1">
                <a:spLocks noRot="1" noChangeAspect="1" noMove="1" noResize="1" noEditPoints="1" noAdjustHandles="1" noChangeArrowheads="1" noChangeShapeType="1" noTextEdit="1"/>
              </p:cNvSpPr>
              <p:nvPr/>
            </p:nvSpPr>
            <p:spPr>
              <a:xfrm>
                <a:off x="4800600" y="2029801"/>
                <a:ext cx="1990032" cy="760849"/>
              </a:xfrm>
              <a:prstGeom prst="rect">
                <a:avLst/>
              </a:prstGeom>
              <a:blipFill>
                <a:blip r:embed="rId3"/>
                <a:stretch>
                  <a:fillRect l="-5732" t="-4918" r="-318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1A7976-4089-6249-8103-79EB62FB22E4}"/>
                  </a:ext>
                </a:extLst>
              </p:cNvPr>
              <p:cNvSpPr txBox="1"/>
              <p:nvPr/>
            </p:nvSpPr>
            <p:spPr>
              <a:xfrm>
                <a:off x="4648201" y="4238450"/>
                <a:ext cx="2749151" cy="76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600" i="1">
                              <a:latin typeface="Cambria Math" panose="02040503050406030204" pitchFamily="18" charset="0"/>
                            </a:rPr>
                          </m:ctrlPr>
                        </m:fPr>
                        <m:num>
                          <m:r>
                            <a:rPr lang="en-US" sz="2600" i="1">
                              <a:latin typeface="Cambria Math" panose="02040503050406030204" pitchFamily="18" charset="0"/>
                            </a:rPr>
                            <m:t>𝑑𝑓</m:t>
                          </m:r>
                        </m:num>
                        <m:den>
                          <m:r>
                            <a:rPr lang="en-US" sz="2600" i="1">
                              <a:latin typeface="Cambria Math" panose="02040503050406030204" pitchFamily="18" charset="0"/>
                            </a:rPr>
                            <m:t>𝑑𝑥</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𝑑𝑢</m:t>
                          </m:r>
                        </m:num>
                        <m:den>
                          <m:r>
                            <a:rPr lang="en-US" sz="2600" i="1">
                              <a:latin typeface="Cambria Math" panose="02040503050406030204" pitchFamily="18" charset="0"/>
                            </a:rPr>
                            <m:t>𝑑𝑣</m:t>
                          </m:r>
                        </m:den>
                      </m:f>
                      <m:r>
                        <a:rPr lang="en-US" sz="2600" i="1">
                          <a:latin typeface="Cambria Math" panose="02040503050406030204" pitchFamily="18" charset="0"/>
                        </a:rPr>
                        <m:t> </m:t>
                      </m:r>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𝑑𝑣</m:t>
                          </m:r>
                        </m:num>
                        <m:den>
                          <m:r>
                            <a:rPr lang="en-US" sz="2600" i="1">
                              <a:latin typeface="Cambria Math" panose="02040503050406030204" pitchFamily="18" charset="0"/>
                            </a:rPr>
                            <m:t>𝑑𝑤</m:t>
                          </m:r>
                        </m:den>
                      </m:f>
                      <m:r>
                        <a:rPr lang="en-US" sz="2600" i="1">
                          <a:latin typeface="Cambria Math" panose="02040503050406030204" pitchFamily="18" charset="0"/>
                          <a:ea typeface="Cambria Math" panose="02040503050406030204" pitchFamily="18" charset="0"/>
                        </a:rPr>
                        <m:t>∙</m:t>
                      </m:r>
                      <m:f>
                        <m:fPr>
                          <m:ctrlPr>
                            <a:rPr lang="en-US" sz="2600" i="1">
                              <a:latin typeface="Cambria Math" panose="02040503050406030204" pitchFamily="18" charset="0"/>
                            </a:rPr>
                          </m:ctrlPr>
                        </m:fPr>
                        <m:num>
                          <m:r>
                            <a:rPr lang="en-US" sz="2600" i="1">
                              <a:latin typeface="Cambria Math" panose="02040503050406030204" pitchFamily="18" charset="0"/>
                            </a:rPr>
                            <m:t>𝑑𝑤</m:t>
                          </m:r>
                        </m:num>
                        <m:den>
                          <m:r>
                            <a:rPr lang="en-US" sz="2600" i="1">
                              <a:latin typeface="Cambria Math" panose="02040503050406030204" pitchFamily="18" charset="0"/>
                            </a:rPr>
                            <m:t>𝑑𝑥</m:t>
                          </m:r>
                        </m:den>
                      </m:f>
                    </m:oMath>
                  </m:oMathPara>
                </a14:m>
                <a:endParaRPr lang="en-US" sz="2600" dirty="0"/>
              </a:p>
            </p:txBody>
          </p:sp>
        </mc:Choice>
        <mc:Fallback xmlns="">
          <p:sp>
            <p:nvSpPr>
              <p:cNvPr id="7" name="TextBox 6">
                <a:extLst>
                  <a:ext uri="{FF2B5EF4-FFF2-40B4-BE49-F238E27FC236}">
                    <a16:creationId xmlns:a16="http://schemas.microsoft.com/office/drawing/2014/main" id="{C81A7976-4089-6249-8103-79EB62FB22E4}"/>
                  </a:ext>
                </a:extLst>
              </p:cNvPr>
              <p:cNvSpPr txBox="1">
                <a:spLocks noRot="1" noChangeAspect="1" noMove="1" noResize="1" noEditPoints="1" noAdjustHandles="1" noChangeArrowheads="1" noChangeShapeType="1" noTextEdit="1"/>
              </p:cNvSpPr>
              <p:nvPr/>
            </p:nvSpPr>
            <p:spPr>
              <a:xfrm>
                <a:off x="4648201" y="4238450"/>
                <a:ext cx="2749151" cy="760849"/>
              </a:xfrm>
              <a:prstGeom prst="rect">
                <a:avLst/>
              </a:prstGeom>
              <a:blipFill>
                <a:blip r:embed="rId4"/>
                <a:stretch>
                  <a:fillRect l="-4147" t="-4918" r="-2304" b="-14754"/>
                </a:stretch>
              </a:blipFill>
            </p:spPr>
            <p:txBody>
              <a:bodyPr/>
              <a:lstStyle/>
              <a:p>
                <a:r>
                  <a:rPr lang="en-US">
                    <a:noFill/>
                  </a:rPr>
                  <a:t> </a:t>
                </a:r>
              </a:p>
            </p:txBody>
          </p:sp>
        </mc:Fallback>
      </mc:AlternateContent>
    </p:spTree>
    <p:extLst>
      <p:ext uri="{BB962C8B-B14F-4D97-AF65-F5344CB8AC3E}">
        <p14:creationId xmlns:p14="http://schemas.microsoft.com/office/powerpoint/2010/main" val="80766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49CA9C-22E3-F746-832E-E0010A980230}"/>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3" name="Rectangle 12">
                <a:extLst>
                  <a:ext uri="{FF2B5EF4-FFF2-40B4-BE49-F238E27FC236}">
                    <a16:creationId xmlns:a16="http://schemas.microsoft.com/office/drawing/2014/main" id="{2549CA9C-22E3-F746-832E-E0010A980230}"/>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19727112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91F45F3-60C5-B545-943B-3E28AE8F3E2C}"/>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15" name="Rectangle 14">
                <a:extLst>
                  <a:ext uri="{FF2B5EF4-FFF2-40B4-BE49-F238E27FC236}">
                    <a16:creationId xmlns:a16="http://schemas.microsoft.com/office/drawing/2014/main" id="{691F45F3-60C5-B545-943B-3E28AE8F3E2C}"/>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p:spTree>
    <p:extLst>
      <p:ext uri="{BB962C8B-B14F-4D97-AF65-F5344CB8AC3E}">
        <p14:creationId xmlns:p14="http://schemas.microsoft.com/office/powerpoint/2010/main" val="21681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xmlns="">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xmlns="">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xmlns="">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xmlns="">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xmlns="">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xmlns="">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2285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24406473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[2]</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[2]</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xmlns="">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59649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1748</TotalTime>
  <Words>9758</Words>
  <Application>Microsoft Macintosh PowerPoint</Application>
  <PresentationFormat>Widescreen</PresentationFormat>
  <Paragraphs>813</Paragraphs>
  <Slides>82</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Module 13: Neural Networks</vt:lpstr>
      <vt:lpstr>Logistic Regression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Neural Networks</vt:lpstr>
      <vt:lpstr>Review: Perceptron</vt:lpstr>
      <vt:lpstr>Neural Networks</vt:lpstr>
      <vt:lpstr>Neural Networks: A brain-inspired metaphor</vt:lpstr>
      <vt:lpstr>A single neuron</vt:lpstr>
      <vt:lpstr>Neural networks</vt:lpstr>
      <vt:lpstr>Perceptron -&gt; Logistic Regression</vt:lpstr>
      <vt:lpstr>Perceptron</vt:lpstr>
      <vt:lpstr>Sigmoid neurons</vt:lpstr>
      <vt:lpstr>Sigmoid neuron</vt:lpstr>
      <vt:lpstr>Smoothness is crucial</vt:lpstr>
      <vt:lpstr>Activation Functions</vt:lpstr>
      <vt:lpstr>Activation Functions</vt:lpstr>
      <vt:lpstr>Feed-Forward Neural Network</vt:lpstr>
      <vt:lpstr>Equations for a feedforward network </vt:lpstr>
      <vt:lpstr>Equations for a feedforward network </vt:lpstr>
      <vt:lpstr>Equations for a feedforward network </vt:lpstr>
      <vt:lpstr>Equations for a feedforward network </vt:lpstr>
      <vt:lpstr>Review: Feed-Forward Neural Network</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23</cp:revision>
  <dcterms:created xsi:type="dcterms:W3CDTF">2020-11-19T15:12:32Z</dcterms:created>
  <dcterms:modified xsi:type="dcterms:W3CDTF">2021-09-06T16:33:59Z</dcterms:modified>
</cp:coreProperties>
</file>